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9TuwFTG0.mp4" Type="http://schemas.openxmlformats.org/officeDocument/2006/relationships/video"/><Relationship Id="rId11" Target="../media/VAF9TuwFTG0.mp4" Type="http://schemas.microsoft.com/office/2007/relationships/media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VAF9Tgzlw6g.mp4" Type="http://schemas.openxmlformats.org/officeDocument/2006/relationships/video"/><Relationship Id="rId5" Target="../media/VAF9Tgzlw6g.mp4" Type="http://schemas.microsoft.com/office/2007/relationships/media"/><Relationship Id="rId6" Target="../media/image11.jpeg" Type="http://schemas.openxmlformats.org/officeDocument/2006/relationships/image"/><Relationship Id="rId7" Target="../media/VAF9ToXwAbA.mp4" Type="http://schemas.openxmlformats.org/officeDocument/2006/relationships/video"/><Relationship Id="rId8" Target="../media/VAF9ToXwAbA.mp4" Type="http://schemas.microsoft.com/office/2007/relationships/media"/><Relationship Id="rId9" Target="../media/image1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9Tqrb_OQ.mp4" Type="http://schemas.openxmlformats.org/officeDocument/2006/relationships/video"/><Relationship Id="rId11" Target="../media/VAF9Tqrb_OQ.mp4" Type="http://schemas.microsoft.com/office/2007/relationships/media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VAF9TqhmmsY.mp4" Type="http://schemas.openxmlformats.org/officeDocument/2006/relationships/video"/><Relationship Id="rId5" Target="../media/VAF9TqhmmsY.mp4" Type="http://schemas.microsoft.com/office/2007/relationships/media"/><Relationship Id="rId6" Target="../media/image14.jpeg" Type="http://schemas.openxmlformats.org/officeDocument/2006/relationships/image"/><Relationship Id="rId7" Target="../media/VAF9TtNWw8c.mp4" Type="http://schemas.openxmlformats.org/officeDocument/2006/relationships/video"/><Relationship Id="rId8" Target="../media/VAF9TtNWw8c.mp4" Type="http://schemas.microsoft.com/office/2007/relationships/media"/><Relationship Id="rId9" Target="../media/image15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9VNAbm1E.mp4" Type="http://schemas.openxmlformats.org/officeDocument/2006/relationships/video"/><Relationship Id="rId11" Target="../media/VAF9VNAbm1E.mp4" Type="http://schemas.microsoft.com/office/2007/relationships/media"/><Relationship Id="rId2" Target="../media/image1.png" Type="http://schemas.openxmlformats.org/officeDocument/2006/relationships/image"/><Relationship Id="rId3" Target="../media/image16.jpeg" Type="http://schemas.openxmlformats.org/officeDocument/2006/relationships/image"/><Relationship Id="rId4" Target="../media/VAF9VOfDg6s.mp4" Type="http://schemas.openxmlformats.org/officeDocument/2006/relationships/video"/><Relationship Id="rId5" Target="../media/VAF9VOfDg6s.mp4" Type="http://schemas.microsoft.com/office/2007/relationships/media"/><Relationship Id="rId6" Target="../media/image17.jpeg" Type="http://schemas.openxmlformats.org/officeDocument/2006/relationships/image"/><Relationship Id="rId7" Target="../media/VAF9VPE-Tkc.mp4" Type="http://schemas.openxmlformats.org/officeDocument/2006/relationships/video"/><Relationship Id="rId8" Target="../media/VAF9VPE-Tkc.mp4" Type="http://schemas.microsoft.com/office/2007/relationships/media"/><Relationship Id="rId9" Target="../media/image18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06936" y="2349242"/>
            <a:ext cx="10274128" cy="377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Abril Fatface"/>
              </a:rPr>
              <a:t>Fuzzy inference system to identify mobile fraudulent transactions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73412" y="6617482"/>
            <a:ext cx="574117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CRISTIAN ALZATE URREA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975" y="3771267"/>
            <a:ext cx="8514025" cy="5676016"/>
          </a:xfrm>
          <a:custGeom>
            <a:avLst/>
            <a:gdLst/>
            <a:ahLst/>
            <a:cxnLst/>
            <a:rect r="r" b="b" t="t" l="l"/>
            <a:pathLst>
              <a:path h="5676016" w="8514025">
                <a:moveTo>
                  <a:pt x="0" y="0"/>
                </a:moveTo>
                <a:lnTo>
                  <a:pt x="8514025" y="0"/>
                </a:lnTo>
                <a:lnTo>
                  <a:pt x="8514025" y="5676017"/>
                </a:lnTo>
                <a:lnTo>
                  <a:pt x="0" y="5676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1898" y="3771267"/>
            <a:ext cx="8514025" cy="5676016"/>
          </a:xfrm>
          <a:custGeom>
            <a:avLst/>
            <a:gdLst/>
            <a:ahLst/>
            <a:cxnLst/>
            <a:rect r="r" b="b" t="t" l="l"/>
            <a:pathLst>
              <a:path h="5676016" w="8514025">
                <a:moveTo>
                  <a:pt x="0" y="0"/>
                </a:moveTo>
                <a:lnTo>
                  <a:pt x="8514024" y="0"/>
                </a:lnTo>
                <a:lnTo>
                  <a:pt x="8514024" y="5676017"/>
                </a:lnTo>
                <a:lnTo>
                  <a:pt x="0" y="5676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9975" y="412672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decision surface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3989" y="740382"/>
            <a:ext cx="10305311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min, algebraic produc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 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max, algebraic sum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3989" y="1824912"/>
            <a:ext cx="1030531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Inputs: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0.7, 9, 5, 20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94415" y="3267540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response surface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10098" y="188911"/>
            <a:ext cx="6741854" cy="5056391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68244" y="5245301"/>
            <a:ext cx="6741854" cy="5056391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910098" y="5245301"/>
            <a:ext cx="6722265" cy="50416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975" y="412672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response surface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975" y="2576048"/>
            <a:ext cx="2840087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fmin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 algebraic sum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30628" y="0"/>
            <a:ext cx="6698473" cy="5023855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32155" y="5143500"/>
            <a:ext cx="6698473" cy="5023855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230628" y="5023855"/>
            <a:ext cx="6698473" cy="502385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975" y="412672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response surface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975" y="2576048"/>
            <a:ext cx="3310682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algebraic produc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 algebraic sum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30628" y="129326"/>
            <a:ext cx="6685566" cy="5014174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30890" y="5143500"/>
            <a:ext cx="6699738" cy="5024803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230628" y="5143500"/>
            <a:ext cx="6685566" cy="501417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9975" y="412672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response surface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9975" y="2576048"/>
            <a:ext cx="3310682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algebraic produc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 algebraic sum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0072" y="1800879"/>
            <a:ext cx="799429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0072" y="3185800"/>
            <a:ext cx="12483101" cy="388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5046" indent="-337523" lvl="1">
              <a:lnSpc>
                <a:spcPts val="6253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Roboto"/>
              </a:rPr>
              <a:t>Changing the defuzzification method alters the model estimation.</a:t>
            </a:r>
          </a:p>
          <a:p>
            <a:pPr marL="675046" indent="-337523" lvl="1">
              <a:lnSpc>
                <a:spcPts val="6253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Roboto"/>
              </a:rPr>
              <a:t>Variables such as transactions per day or hour have a strong influence on risk.</a:t>
            </a:r>
          </a:p>
          <a:p>
            <a:pPr marL="675046" indent="-337523" lvl="1">
              <a:lnSpc>
                <a:spcPts val="6253"/>
              </a:lnSpc>
              <a:buFont typeface="Arial"/>
              <a:buChar char="•"/>
            </a:pPr>
            <a:r>
              <a:rPr lang="en-US" sz="3126">
                <a:solidFill>
                  <a:srgbClr val="000000"/>
                </a:solidFill>
                <a:latin typeface="Roboto"/>
              </a:rPr>
              <a:t>The work can be extended to the Neuro-Fuzzy Expert System, as it can improve the identification of unusual behaviors.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0072" y="1800879"/>
            <a:ext cx="799429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800">
                <a:solidFill>
                  <a:srgbClr val="000000"/>
                </a:solidFill>
                <a:latin typeface="Abril Fatface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86849"/>
            <a:ext cx="16230600" cy="518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Roboto"/>
              </a:rPr>
              <a:t>Monto máximo de pagos - centro de ayuda bancolombia.</a:t>
            </a:r>
            <a:r>
              <a:rPr lang="en-US" sz="2099">
                <a:solidFill>
                  <a:srgbClr val="000000"/>
                </a:solidFill>
                <a:latin typeface="Roboto"/>
              </a:rPr>
              <a:t>https://www.bancolombia.com/centro-de-ayuda/preguntas-recuentes/monto-maximo-pagos. Accessed: February 18, 2024.</a:t>
            </a:r>
          </a:p>
          <a:p>
            <a:pPr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Roboto"/>
              </a:rPr>
              <a:t>Sikdar Md S Askari and Md Anwar Hussain. Ifdtc4. 5: Intuitionistic fuzzy logic based decision tree for e-transactional fraud detection. Journal of Information Security and Applications, 52:102469, 2020.</a:t>
            </a:r>
          </a:p>
          <a:p>
            <a:pPr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Roboto"/>
              </a:rPr>
              <a:t>Tanmay Kumar Behera and Suvasini Panigrahi. Credit card fraud detection using a neuro-fuzzy expert system. In Computational Intelligence in Data Mining: Proceedings of the International Conference on CIDM,10-11 December 2016, pages 835–843. Springer, 2017.</a:t>
            </a:r>
          </a:p>
          <a:p>
            <a:pPr marL="453387" indent="-226693" lvl="1">
              <a:lnSpc>
                <a:spcPts val="419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Roboto"/>
              </a:rPr>
              <a:t>Jisha Shaji and Dakshata Panchal. Improved fraud detection in ecommerce transactions. In 2017 2nd International Conference on Communication Systems, Computing and IT Applications (CSCITA), pages121–126. IEEE, 2017.</a:t>
            </a: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18851" y="5756557"/>
            <a:ext cx="11140263" cy="7003486"/>
          </a:xfrm>
          <a:custGeom>
            <a:avLst/>
            <a:gdLst/>
            <a:ahLst/>
            <a:cxnLst/>
            <a:rect r="r" b="b" t="t" l="l"/>
            <a:pathLst>
              <a:path h="7003486" w="11140263">
                <a:moveTo>
                  <a:pt x="0" y="0"/>
                </a:moveTo>
                <a:lnTo>
                  <a:pt x="11140263" y="0"/>
                </a:lnTo>
                <a:lnTo>
                  <a:pt x="11140263" y="7003486"/>
                </a:lnTo>
                <a:lnTo>
                  <a:pt x="0" y="7003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81" t="0" r="-588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72143"/>
            <a:ext cx="765012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10649"/>
            <a:ext cx="16230600" cy="353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Problem</a:t>
            </a:r>
            <a:r>
              <a:rPr lang="en-US" sz="2999">
                <a:solidFill>
                  <a:srgbClr val="000000"/>
                </a:solidFill>
                <a:latin typeface="Roboto"/>
              </a:rPr>
              <a:t>: Mobile fraudulent transactions are a growing threat affecting individuals, businesses, and financial institutions.</a:t>
            </a:r>
          </a:p>
          <a:p>
            <a:pPr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Challenge</a:t>
            </a:r>
            <a:r>
              <a:rPr lang="en-US" sz="2999">
                <a:solidFill>
                  <a:srgbClr val="000000"/>
                </a:solidFill>
                <a:latin typeface="Roboto"/>
              </a:rPr>
              <a:t>:</a:t>
            </a:r>
            <a:r>
              <a:rPr lang="en-US" sz="2999">
                <a:solidFill>
                  <a:srgbClr val="000000"/>
                </a:solidFill>
                <a:latin typeface="Roboto"/>
              </a:rPr>
              <a:t> imbalanced data distributions, where fraudulent cases are significantly fewer.</a:t>
            </a:r>
          </a:p>
          <a:p>
            <a:pPr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Approach</a:t>
            </a:r>
            <a:r>
              <a:rPr lang="en-US" sz="2999">
                <a:solidFill>
                  <a:srgbClr val="000000"/>
                </a:solidFill>
                <a:latin typeface="Roboto"/>
              </a:rPr>
              <a:t>: </a:t>
            </a:r>
            <a:r>
              <a:rPr lang="en-US" sz="2999">
                <a:solidFill>
                  <a:srgbClr val="000000"/>
                </a:solidFill>
                <a:latin typeface="Roboto"/>
              </a:rPr>
              <a:t>Fuzzy systems offer promise by leveraging expert knowledge</a:t>
            </a:r>
          </a:p>
          <a:p>
            <a:pPr>
              <a:lnSpc>
                <a:spcPts val="43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985936" y="1469390"/>
          <a:ext cx="14316129" cy="8343900"/>
        </p:xfrm>
        <a:graphic>
          <a:graphicData uri="http://schemas.openxmlformats.org/drawingml/2006/table">
            <a:tbl>
              <a:tblPr/>
              <a:tblGrid>
                <a:gridCol w="4278133"/>
                <a:gridCol w="4469308"/>
                <a:gridCol w="5568689"/>
              </a:tblGrid>
              <a:tr h="8592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Universe discurse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Categories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Withdrawal percentage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50CB4B"/>
                          </a:solidFill>
                          <a:latin typeface="Roboto"/>
                        </a:rPr>
                        <a:t>Low: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[0,0.3)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E8E45D"/>
                          </a:solidFill>
                          <a:latin typeface="Roboto"/>
                        </a:rPr>
                        <a:t>Medium: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[0.3,0.7)</a:t>
                      </a:r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5757"/>
                          </a:solidFill>
                          <a:latin typeface="Roboto"/>
                        </a:rPr>
                        <a:t>High: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[0.7,1]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611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Hour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 24)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Early Morning: [0,6.5)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Day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: [6.5,16.5)</a:t>
                      </a:r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Night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: [16.5,24)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1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Transactions per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 50]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50CB4B"/>
                          </a:solidFill>
                          <a:latin typeface="Roboto"/>
                        </a:rPr>
                        <a:t>Low: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 [0,5]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5757"/>
                          </a:solidFill>
                          <a:latin typeface="Roboto"/>
                        </a:rPr>
                        <a:t>High: (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5,50]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01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Transactions per month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 50]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50CB4B"/>
                          </a:solidFill>
                          <a:latin typeface="Roboto"/>
                        </a:rPr>
                        <a:t>Low: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 [0,40)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5757"/>
                          </a:solidFill>
                          <a:latin typeface="Roboto"/>
                        </a:rPr>
                        <a:t>High: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 [40,50]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2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 Bold"/>
                        </a:rPr>
                        <a:t>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D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[0,1]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DF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50CB4B"/>
                          </a:solidFill>
                          <a:latin typeface="Roboto"/>
                        </a:rPr>
                        <a:t>Low: 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[0,0.3)</a:t>
                      </a:r>
                      <a:endParaRPr lang="en-US" sz="1100"/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E8E45D"/>
                          </a:solidFill>
                          <a:latin typeface="Roboto"/>
                        </a:rPr>
                        <a:t>Medium: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 [0.3,0.7)</a:t>
                      </a:r>
                    </a:p>
                    <a:p>
                      <a:pPr algn="ctr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FF5757"/>
                          </a:solidFill>
                          <a:latin typeface="Roboto"/>
                        </a:rPr>
                        <a:t>High:</a:t>
                      </a:r>
                      <a:r>
                        <a:rPr lang="en-US" sz="2299">
                          <a:solidFill>
                            <a:srgbClr val="000000"/>
                          </a:solidFill>
                          <a:latin typeface="Roboto"/>
                        </a:rPr>
                        <a:t> [0.7,1]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DFA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985936" y="473710"/>
            <a:ext cx="12594827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System variable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7397042" cy="10287000"/>
          </a:xfrm>
          <a:custGeom>
            <a:avLst/>
            <a:gdLst/>
            <a:ahLst/>
            <a:cxnLst/>
            <a:rect r="r" b="b" t="t" l="l"/>
            <a:pathLst>
              <a:path h="10287000" w="7397042">
                <a:moveTo>
                  <a:pt x="0" y="0"/>
                </a:moveTo>
                <a:lnTo>
                  <a:pt x="7397042" y="0"/>
                </a:lnTo>
                <a:lnTo>
                  <a:pt x="73970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8716" y="1406219"/>
            <a:ext cx="6708013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Membership function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87652" y="1988652"/>
            <a:ext cx="12712695" cy="7898357"/>
          </a:xfrm>
          <a:custGeom>
            <a:avLst/>
            <a:gdLst/>
            <a:ahLst/>
            <a:cxnLst/>
            <a:rect r="r" b="b" t="t" l="l"/>
            <a:pathLst>
              <a:path h="7898357" w="12712695">
                <a:moveTo>
                  <a:pt x="0" y="0"/>
                </a:moveTo>
                <a:lnTo>
                  <a:pt x="12712696" y="0"/>
                </a:lnTo>
                <a:lnTo>
                  <a:pt x="12712696" y="7898357"/>
                </a:lnTo>
                <a:lnTo>
                  <a:pt x="0" y="7898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3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385" y="805787"/>
            <a:ext cx="937036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Rules definition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43627" y="1303627"/>
            <a:ext cx="111725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"/>
              </a:rPr>
              <a:t>36 Rules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27444" y="216507"/>
            <a:ext cx="4333436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min, algebraic product.</a:t>
            </a:r>
          </a:p>
          <a:p>
            <a:pPr algn="r"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S-norms: 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max, algebraic sum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43524"/>
            <a:ext cx="16230600" cy="7142719"/>
          </a:xfrm>
          <a:custGeom>
            <a:avLst/>
            <a:gdLst/>
            <a:ahLst/>
            <a:cxnLst/>
            <a:rect r="r" b="b" t="t" l="l"/>
            <a:pathLst>
              <a:path h="7142719" w="16230600">
                <a:moveTo>
                  <a:pt x="0" y="0"/>
                </a:moveTo>
                <a:lnTo>
                  <a:pt x="16230600" y="0"/>
                </a:lnTo>
                <a:lnTo>
                  <a:pt x="16230600" y="7142719"/>
                </a:lnTo>
                <a:lnTo>
                  <a:pt x="0" y="714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47867" y="6145506"/>
            <a:ext cx="11526176" cy="1543050"/>
            <a:chOff x="0" y="0"/>
            <a:chExt cx="303570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5701" cy="406400"/>
            </a:xfrm>
            <a:custGeom>
              <a:avLst/>
              <a:gdLst/>
              <a:ahLst/>
              <a:cxnLst/>
              <a:rect r="r" b="b" t="t" l="l"/>
              <a:pathLst>
                <a:path h="406400" w="3035701">
                  <a:moveTo>
                    <a:pt x="0" y="0"/>
                  </a:moveTo>
                  <a:lnTo>
                    <a:pt x="3035701" y="0"/>
                  </a:lnTo>
                  <a:lnTo>
                    <a:pt x="303570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9D9D9">
                <a:alpha val="8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3570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If the withdrawal percentage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high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 and the hour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early morning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 or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night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 , then the risk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high.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6385" y="805787"/>
            <a:ext cx="650708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Rules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42047" y="1402687"/>
            <a:ext cx="111725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"/>
              </a:rPr>
              <a:t>23 Rules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6385" y="8675404"/>
            <a:ext cx="16610848" cy="319943"/>
            <a:chOff x="0" y="0"/>
            <a:chExt cx="4374874" cy="842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74874" cy="84265"/>
            </a:xfrm>
            <a:custGeom>
              <a:avLst/>
              <a:gdLst/>
              <a:ahLst/>
              <a:cxnLst/>
              <a:rect r="r" b="b" t="t" l="l"/>
              <a:pathLst>
                <a:path h="84265" w="4374874">
                  <a:moveTo>
                    <a:pt x="0" y="0"/>
                  </a:moveTo>
                  <a:lnTo>
                    <a:pt x="4374874" y="0"/>
                  </a:lnTo>
                  <a:lnTo>
                    <a:pt x="4374874" y="84265"/>
                  </a:lnTo>
                  <a:lnTo>
                    <a:pt x="0" y="84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88627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374874" cy="141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16374043" y="6917031"/>
            <a:ext cx="1003191" cy="19183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43524"/>
            <a:ext cx="16230600" cy="7142719"/>
          </a:xfrm>
          <a:custGeom>
            <a:avLst/>
            <a:gdLst/>
            <a:ahLst/>
            <a:cxnLst/>
            <a:rect r="r" b="b" t="t" l="l"/>
            <a:pathLst>
              <a:path h="7142719" w="16230600">
                <a:moveTo>
                  <a:pt x="0" y="0"/>
                </a:moveTo>
                <a:lnTo>
                  <a:pt x="16230600" y="0"/>
                </a:lnTo>
                <a:lnTo>
                  <a:pt x="16230600" y="7142719"/>
                </a:lnTo>
                <a:lnTo>
                  <a:pt x="0" y="7142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74497" y="6502083"/>
            <a:ext cx="11526176" cy="1543050"/>
            <a:chOff x="0" y="0"/>
            <a:chExt cx="3035701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5701" cy="406400"/>
            </a:xfrm>
            <a:custGeom>
              <a:avLst/>
              <a:gdLst/>
              <a:ahLst/>
              <a:cxnLst/>
              <a:rect r="r" b="b" t="t" l="l"/>
              <a:pathLst>
                <a:path h="406400" w="3035701">
                  <a:moveTo>
                    <a:pt x="0" y="0"/>
                  </a:moveTo>
                  <a:lnTo>
                    <a:pt x="3035701" y="0"/>
                  </a:lnTo>
                  <a:lnTo>
                    <a:pt x="3035701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D9D9D9">
                <a:alpha val="8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03570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If transactions per day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high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 and transactions per month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low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, then the risk is 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 Bold"/>
                </a:rPr>
                <a:t>high</a:t>
              </a:r>
              <a:r>
                <a:rPr lang="en-US" sz="2299">
                  <a:solidFill>
                    <a:srgbClr val="000000">
                      <a:alpha val="88627"/>
                    </a:srgbClr>
                  </a:solidFill>
                  <a:latin typeface="Roboto"/>
                </a:rPr>
                <a:t>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66385" y="805787"/>
            <a:ext cx="6507086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Rules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42047" y="1402687"/>
            <a:ext cx="111725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Roboto"/>
              </a:rPr>
              <a:t>23 Rules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8576" y="8966301"/>
            <a:ext cx="16610848" cy="319943"/>
            <a:chOff x="0" y="0"/>
            <a:chExt cx="4374874" cy="842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74874" cy="84265"/>
            </a:xfrm>
            <a:custGeom>
              <a:avLst/>
              <a:gdLst/>
              <a:ahLst/>
              <a:cxnLst/>
              <a:rect r="r" b="b" t="t" l="l"/>
              <a:pathLst>
                <a:path h="84265" w="4374874">
                  <a:moveTo>
                    <a:pt x="0" y="0"/>
                  </a:moveTo>
                  <a:lnTo>
                    <a:pt x="4374874" y="0"/>
                  </a:lnTo>
                  <a:lnTo>
                    <a:pt x="4374874" y="84265"/>
                  </a:lnTo>
                  <a:lnTo>
                    <a:pt x="0" y="842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>
                  <a:alpha val="88627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374874" cy="141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16700674" y="7273608"/>
            <a:ext cx="748751" cy="18526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3935" y="3650316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decision surface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35173" y="3978025"/>
            <a:ext cx="10305311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min, algebraic produc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 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max, algebraic sum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35173" y="5503246"/>
            <a:ext cx="1030531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Inputs: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0.7, 9, 5, 20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4240" y="0"/>
            <a:ext cx="14039520" cy="10287000"/>
          </a:xfrm>
          <a:custGeom>
            <a:avLst/>
            <a:gdLst/>
            <a:ahLst/>
            <a:cxnLst/>
            <a:rect r="r" b="b" t="t" l="l"/>
            <a:pathLst>
              <a:path h="10287000" w="14039520">
                <a:moveTo>
                  <a:pt x="0" y="0"/>
                </a:moveTo>
                <a:lnTo>
                  <a:pt x="14039520" y="0"/>
                </a:lnTo>
                <a:lnTo>
                  <a:pt x="140395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6695" r="0" b="-66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975" y="3451624"/>
            <a:ext cx="8162100" cy="5980512"/>
          </a:xfrm>
          <a:custGeom>
            <a:avLst/>
            <a:gdLst/>
            <a:ahLst/>
            <a:cxnLst/>
            <a:rect r="r" b="b" t="t" l="l"/>
            <a:pathLst>
              <a:path h="5980512" w="8162100">
                <a:moveTo>
                  <a:pt x="0" y="0"/>
                </a:moveTo>
                <a:lnTo>
                  <a:pt x="8162100" y="0"/>
                </a:lnTo>
                <a:lnTo>
                  <a:pt x="8162100" y="5980512"/>
                </a:lnTo>
                <a:lnTo>
                  <a:pt x="0" y="598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3" t="0" r="-495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82761" y="3451624"/>
            <a:ext cx="8970769" cy="5980512"/>
          </a:xfrm>
          <a:custGeom>
            <a:avLst/>
            <a:gdLst/>
            <a:ahLst/>
            <a:cxnLst/>
            <a:rect r="r" b="b" t="t" l="l"/>
            <a:pathLst>
              <a:path h="5980512" w="8970769">
                <a:moveTo>
                  <a:pt x="0" y="0"/>
                </a:moveTo>
                <a:lnTo>
                  <a:pt x="8970769" y="0"/>
                </a:lnTo>
                <a:lnTo>
                  <a:pt x="8970769" y="5980512"/>
                </a:lnTo>
                <a:lnTo>
                  <a:pt x="0" y="5980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9975" y="412672"/>
            <a:ext cx="652623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>
                <a:solidFill>
                  <a:srgbClr val="000000"/>
                </a:solidFill>
                <a:latin typeface="Abril Fatface"/>
              </a:rPr>
              <a:t>Comparion of decision surface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3989" y="740382"/>
            <a:ext cx="10305311" cy="105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T-norms: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min, algebraic produc</a:t>
            </a:r>
          </a:p>
          <a:p>
            <a:pPr>
              <a:lnSpc>
                <a:spcPts val="4400"/>
              </a:lnSpc>
            </a:pPr>
            <a:r>
              <a:rPr lang="en-US" sz="2200">
                <a:solidFill>
                  <a:srgbClr val="000000"/>
                </a:solidFill>
                <a:latin typeface="Roboto Bold"/>
              </a:rPr>
              <a:t>S-norm: </a:t>
            </a:r>
            <a:r>
              <a:rPr lang="en-US" sz="2200">
                <a:solidFill>
                  <a:srgbClr val="000000"/>
                </a:solidFill>
                <a:latin typeface="Roboto"/>
              </a:rPr>
              <a:t>max, algebraic sum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3989" y="1824912"/>
            <a:ext cx="10305311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9"/>
              </a:lnSpc>
            </a:pPr>
            <a:r>
              <a:rPr lang="en-US" sz="2199">
                <a:solidFill>
                  <a:srgbClr val="000000"/>
                </a:solidFill>
                <a:latin typeface="Roboto Bold"/>
              </a:rPr>
              <a:t>Inputs: </a:t>
            </a:r>
            <a:r>
              <a:rPr lang="en-US" sz="2199">
                <a:solidFill>
                  <a:srgbClr val="000000"/>
                </a:solidFill>
                <a:latin typeface="Roboto"/>
              </a:rPr>
              <a:t>0.7, 9, 5, 20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DAF9SgUh4kI</dc:identifier>
  <dcterms:modified xsi:type="dcterms:W3CDTF">2011-08-01T06:04:30Z</dcterms:modified>
  <cp:revision>1</cp:revision>
  <dc:title>Fuzzy inference system to identify mobile fraudulent transactions</dc:title>
</cp:coreProperties>
</file>